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08" r:id="rId1"/>
  </p:sldMasterIdLst>
  <p:handoutMasterIdLst>
    <p:handoutMasterId r:id="rId15"/>
  </p:handoutMasterIdLst>
  <p:sldIdLst>
    <p:sldId id="281" r:id="rId2"/>
    <p:sldId id="297" r:id="rId3"/>
    <p:sldId id="282" r:id="rId4"/>
    <p:sldId id="312" r:id="rId5"/>
    <p:sldId id="314" r:id="rId6"/>
    <p:sldId id="313" r:id="rId7"/>
    <p:sldId id="315" r:id="rId8"/>
    <p:sldId id="316" r:id="rId9"/>
    <p:sldId id="317" r:id="rId10"/>
    <p:sldId id="298" r:id="rId11"/>
    <p:sldId id="318" r:id="rId12"/>
    <p:sldId id="319" r:id="rId13"/>
    <p:sldId id="293" r:id="rId14"/>
  </p:sldIdLst>
  <p:sldSz cx="12192000" cy="6858000"/>
  <p:notesSz cx="6858000" cy="9144000"/>
  <p:embeddedFontLst>
    <p:embeddedFont>
      <p:font typeface="나눔바른펜" panose="020B0503000000000000" pitchFamily="34" charset="-127"/>
      <p:regular r:id="rId16"/>
      <p:bold r:id="rId17"/>
    </p:embeddedFont>
    <p:embeddedFont>
      <p:font typeface="맑은 고딕" panose="020B0503020000020004" pitchFamily="34" charset="-127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Calibri Light" panose="020F0302020204030204" pitchFamily="34" charset="0"/>
      <p:regular r:id="rId24"/>
      <p: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나영채" initials="나" lastIdx="1" clrIdx="0">
    <p:extLst>
      <p:ext uri="{19B8F6BF-5375-455C-9EA6-DF929625EA0E}">
        <p15:presenceInfo xmlns:p15="http://schemas.microsoft.com/office/powerpoint/2012/main" userId="S::luna20617@sju.ac.kr::ad018aab-1413-4b06-8f03-52f49799a7d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5200"/>
    <a:srgbClr val="FEFEF4"/>
    <a:srgbClr val="FDFDDF"/>
    <a:srgbClr val="525252"/>
    <a:srgbClr val="FCFBFA"/>
    <a:srgbClr val="F8F8F6"/>
    <a:srgbClr val="F4F3EE"/>
    <a:srgbClr val="E0E0D8"/>
    <a:srgbClr val="F4F3F2"/>
    <a:srgbClr val="F4F2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40" autoAdjust="0"/>
    <p:restoredTop sz="94660"/>
  </p:normalViewPr>
  <p:slideViewPr>
    <p:cSldViewPr snapToGrid="0" showGuides="1">
      <p:cViewPr varScale="1">
        <p:scale>
          <a:sx n="98" d="100"/>
          <a:sy n="98" d="100"/>
        </p:scale>
        <p:origin x="232" y="8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2019. 9. 21.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tiff>
</file>

<file path=ppt/media/image12.tiff>
</file>

<file path=ppt/media/image13.tiff>
</file>

<file path=ppt/media/image14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823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2368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8639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004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32330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6266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764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933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367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4970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7262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2019. 9. 21.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95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hyperlink" Target="https://github.com/lunaB/Anime-Face-Generator-GANs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ulentsiyah.com/generative-adversarial-networks-gan-ile-mnist-data-setine-benzer-veri-uretme-keras/" TargetMode="External"/><Relationship Id="rId2" Type="http://schemas.openxmlformats.org/officeDocument/2006/relationships/hyperlink" Target="https://www.naverlabs.com/storyDetail/44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" y="0"/>
            <a:ext cx="12188389" cy="6858000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/>
          <p:cNvGrpSpPr/>
          <p:nvPr/>
        </p:nvGrpSpPr>
        <p:grpSpPr>
          <a:xfrm>
            <a:off x="4103518" y="1353916"/>
            <a:ext cx="4638675" cy="861774"/>
            <a:chOff x="2427117" y="678400"/>
            <a:chExt cx="4638675" cy="861774"/>
          </a:xfrm>
        </p:grpSpPr>
        <p:sp>
          <p:nvSpPr>
            <p:cNvPr id="7" name="TextBox 6"/>
            <p:cNvSpPr txBox="1"/>
            <p:nvPr/>
          </p:nvSpPr>
          <p:spPr>
            <a:xfrm>
              <a:off x="2427117" y="678400"/>
              <a:ext cx="398500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3200" spc="-150" dirty="0">
                  <a:solidFill>
                    <a:schemeClr val="bg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GAN</a:t>
              </a:r>
              <a:r>
                <a:rPr lang="ko-KR" altLang="en-US" sz="3200" spc="-150" dirty="0">
                  <a:solidFill>
                    <a:schemeClr val="bg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신경망 개념 </a:t>
              </a:r>
              <a:r>
                <a:rPr lang="en-US" altLang="ko-KR" sz="3200" spc="-150" dirty="0">
                  <a:solidFill>
                    <a:schemeClr val="bg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/</a:t>
              </a:r>
              <a:r>
                <a:rPr lang="ko-KR" altLang="en-US" sz="3200" spc="-150" dirty="0">
                  <a:solidFill>
                    <a:schemeClr val="bg1"/>
                  </a:solidFill>
                  <a:latin typeface="나눔바른펜" panose="020B0503000000000000" pitchFamily="50" charset="-127"/>
                  <a:ea typeface="나눔바른펜" panose="020B0503000000000000" pitchFamily="50" charset="-127"/>
                </a:rPr>
                <a:t> 활용방법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822191" y="1263175"/>
              <a:ext cx="32436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dirty="0">
                  <a:solidFill>
                    <a:schemeClr val="bg1"/>
                  </a:solidFill>
                </a:rPr>
                <a:t>세종대학교 생명시스템학부 </a:t>
              </a:r>
              <a:r>
                <a:rPr lang="en-US" altLang="ko-KR" sz="1200" dirty="0">
                  <a:solidFill>
                    <a:schemeClr val="bg1"/>
                  </a:solidFill>
                </a:rPr>
                <a:t>19</a:t>
              </a:r>
              <a:r>
                <a:rPr lang="ko-KR" altLang="en-US" sz="1200" dirty="0">
                  <a:solidFill>
                    <a:schemeClr val="bg1"/>
                  </a:solidFill>
                </a:rPr>
                <a:t>학번 나영채</a:t>
              </a:r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ADBCBF6-2D14-9648-A010-AABEA25DC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509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34011" y="249735"/>
            <a:ext cx="17267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rgbClr val="525252"/>
                </a:solidFill>
              </a:rPr>
              <a:t>모델 예시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72085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5602" y="766048"/>
            <a:ext cx="14462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구체적인 모델의 모양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EA2B796-780A-E040-911E-7F5A25E029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6735" y="1256100"/>
            <a:ext cx="9558257" cy="277349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114676B-D41A-F747-8D82-A3DF6D708BF5}"/>
              </a:ext>
            </a:extLst>
          </p:cNvPr>
          <p:cNvSpPr txBox="1"/>
          <p:nvPr/>
        </p:nvSpPr>
        <p:spPr>
          <a:xfrm>
            <a:off x="865405" y="4807917"/>
            <a:ext cx="67763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사진만으로 이해하기 좋아 보이는 사진이 있어서 가져왔습니다</a:t>
            </a:r>
            <a:r>
              <a:rPr lang="en-US" altLang="ko-KR" sz="1400" dirty="0"/>
              <a:t>.</a:t>
            </a:r>
          </a:p>
          <a:p>
            <a:pPr algn="just"/>
            <a:r>
              <a:rPr lang="ko-KR" altLang="en-US" sz="1400" dirty="0"/>
              <a:t>실제 모델이 어떤 식으로 생겼는지 보면 실제로도 둘이 </a:t>
            </a:r>
            <a:r>
              <a:rPr lang="en-US" altLang="ko-KR" sz="1400" dirty="0"/>
              <a:t>Deconvolution, Convolution </a:t>
            </a:r>
            <a:r>
              <a:rPr lang="ko-KR" altLang="en-US" sz="1400" dirty="0"/>
              <a:t>과정을 사용함</a:t>
            </a:r>
            <a:r>
              <a:rPr lang="en-US" altLang="ko-KR" sz="1400" dirty="0"/>
              <a:t>(</a:t>
            </a:r>
            <a:r>
              <a:rPr lang="ko-KR" altLang="en-US" sz="1400" dirty="0"/>
              <a:t> 두 모델이 접으면 유사한 모양을 갖는다는 겁니다 </a:t>
            </a:r>
            <a:r>
              <a:rPr lang="en-US" altLang="ko-KR" sz="1400" dirty="0"/>
              <a:t>)</a:t>
            </a:r>
          </a:p>
        </p:txBody>
      </p:sp>
      <p:cxnSp>
        <p:nvCxnSpPr>
          <p:cNvPr id="16" name="직선 연결선 12">
            <a:extLst>
              <a:ext uri="{FF2B5EF4-FFF2-40B4-BE49-F238E27FC236}">
                <a16:creationId xmlns:a16="http://schemas.microsoft.com/office/drawing/2014/main" id="{6EEC8F00-A181-3247-BF58-31C5C97F4B15}"/>
              </a:ext>
            </a:extLst>
          </p:cNvPr>
          <p:cNvCxnSpPr/>
          <p:nvPr/>
        </p:nvCxnSpPr>
        <p:spPr>
          <a:xfrm>
            <a:off x="885283" y="4453578"/>
            <a:ext cx="108336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3386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34011" y="249735"/>
            <a:ext cx="209384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rgbClr val="525252"/>
                </a:solidFill>
              </a:rPr>
              <a:t>만들어본 것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72085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5602" y="766048"/>
            <a:ext cx="429957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 err="1"/>
              <a:t>처음하는</a:t>
            </a:r>
            <a:r>
              <a:rPr lang="ko-KR" altLang="en-US" sz="1100" dirty="0"/>
              <a:t> 거라 다소 어색한 그림이 나와서 불쾌한 골짜기가 느껴지네요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14676B-D41A-F747-8D82-A3DF6D708BF5}"/>
              </a:ext>
            </a:extLst>
          </p:cNvPr>
          <p:cNvSpPr txBox="1"/>
          <p:nvPr/>
        </p:nvSpPr>
        <p:spPr>
          <a:xfrm>
            <a:off x="865405" y="5199805"/>
            <a:ext cx="67763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" altLang="ko-KR" sz="1400" dirty="0">
                <a:hlinkClick r:id="rId2"/>
              </a:rPr>
              <a:t>https://github.com/lunaB/Anime-Face-Generator-GANs</a:t>
            </a:r>
            <a:endParaRPr lang="en" altLang="ko-KR" sz="1400" dirty="0"/>
          </a:p>
          <a:p>
            <a:pPr algn="just"/>
            <a:endParaRPr lang="en" altLang="ko-KR" sz="1400" dirty="0"/>
          </a:p>
          <a:p>
            <a:pPr algn="just"/>
            <a:r>
              <a:rPr lang="en" altLang="ko-KR" sz="1400" dirty="0"/>
              <a:t>Convolution</a:t>
            </a:r>
            <a:r>
              <a:rPr lang="ko-KR" altLang="en-US" sz="1400" dirty="0"/>
              <a:t>과정을 사용하지 않은 흑백 </a:t>
            </a:r>
            <a:r>
              <a:rPr lang="en-US" altLang="ko-KR" sz="1400" dirty="0"/>
              <a:t>Gan</a:t>
            </a:r>
            <a:r>
              <a:rPr lang="ko-KR" altLang="en-US" sz="1400" dirty="0"/>
              <a:t>사진</a:t>
            </a:r>
            <a:endParaRPr lang="en-US" altLang="ko-KR" sz="1400" dirty="0"/>
          </a:p>
          <a:p>
            <a:pPr algn="just"/>
            <a:r>
              <a:rPr lang="ko-KR" altLang="en-US" sz="1400" dirty="0"/>
              <a:t>이 발표에서 설명한 방식을 사용해 만든 컬러 </a:t>
            </a:r>
            <a:r>
              <a:rPr lang="en-US" altLang="ko-KR" sz="1400" dirty="0"/>
              <a:t>Gan</a:t>
            </a:r>
            <a:r>
              <a:rPr lang="ko-KR" altLang="en-US" sz="1400" dirty="0"/>
              <a:t>사진</a:t>
            </a:r>
            <a:endParaRPr lang="en" altLang="ko-KR" sz="1400" dirty="0"/>
          </a:p>
        </p:txBody>
      </p:sp>
      <p:cxnSp>
        <p:nvCxnSpPr>
          <p:cNvPr id="16" name="직선 연결선 12">
            <a:extLst>
              <a:ext uri="{FF2B5EF4-FFF2-40B4-BE49-F238E27FC236}">
                <a16:creationId xmlns:a16="http://schemas.microsoft.com/office/drawing/2014/main" id="{6EEC8F00-A181-3247-BF58-31C5C97F4B15}"/>
              </a:ext>
            </a:extLst>
          </p:cNvPr>
          <p:cNvCxnSpPr/>
          <p:nvPr/>
        </p:nvCxnSpPr>
        <p:spPr>
          <a:xfrm>
            <a:off x="885283" y="4845466"/>
            <a:ext cx="108336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>
            <a:extLst>
              <a:ext uri="{FF2B5EF4-FFF2-40B4-BE49-F238E27FC236}">
                <a16:creationId xmlns:a16="http://schemas.microsoft.com/office/drawing/2014/main" id="{E4F4DD27-E2F1-554C-AC40-83BF19C5D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786" y="1543971"/>
            <a:ext cx="4074680" cy="271645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E5DC4DB-6DEF-9B43-B341-FE8474246A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43971"/>
            <a:ext cx="4074680" cy="2716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4192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34011" y="249735"/>
            <a:ext cx="1285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spc="-150" dirty="0">
                <a:solidFill>
                  <a:srgbClr val="525252"/>
                </a:solidFill>
              </a:rPr>
              <a:t>마무리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72085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5602" y="766048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생각한 것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114676B-D41A-F747-8D82-A3DF6D708BF5}"/>
              </a:ext>
            </a:extLst>
          </p:cNvPr>
          <p:cNvSpPr txBox="1"/>
          <p:nvPr/>
        </p:nvSpPr>
        <p:spPr>
          <a:xfrm>
            <a:off x="721713" y="1898310"/>
            <a:ext cx="67763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오늘 한 발표에서 </a:t>
            </a:r>
            <a:r>
              <a:rPr lang="en-US" altLang="ko-KR" sz="1400" dirty="0"/>
              <a:t>GAN</a:t>
            </a:r>
            <a:r>
              <a:rPr lang="ko-KR" altLang="en-US" sz="1400" dirty="0"/>
              <a:t>은 높은 수준을 요구하지 않은 기초적인 모델 이였습니다</a:t>
            </a:r>
            <a:r>
              <a:rPr lang="en-US" altLang="ko-KR" sz="1400" dirty="0"/>
              <a:t>.</a:t>
            </a:r>
          </a:p>
          <a:p>
            <a:pPr algn="just"/>
            <a:endParaRPr lang="en-US" altLang="ko-KR" sz="1400" dirty="0"/>
          </a:p>
          <a:p>
            <a:pPr algn="just"/>
            <a:r>
              <a:rPr lang="en-US" altLang="ko-KR" sz="1400" dirty="0"/>
              <a:t>GAN</a:t>
            </a:r>
            <a:r>
              <a:rPr lang="ko-KR" altLang="en-US" sz="1400" dirty="0"/>
              <a:t>은 이런 기본적인 이론을 이용하여 여러가지 모양으로 발전하여</a:t>
            </a:r>
            <a:r>
              <a:rPr lang="en-US" altLang="ko-KR" sz="1400" dirty="0"/>
              <a:t>,</a:t>
            </a:r>
          </a:p>
          <a:p>
            <a:pPr algn="just"/>
            <a:r>
              <a:rPr lang="ko-KR" altLang="en-US" sz="1400" dirty="0"/>
              <a:t>여러가지 흥미로운 일들을 할 수 있게 되었습니다</a:t>
            </a:r>
            <a:r>
              <a:rPr lang="en-US" altLang="ko-KR" sz="1400" dirty="0"/>
              <a:t>.</a:t>
            </a:r>
          </a:p>
        </p:txBody>
      </p:sp>
      <p:cxnSp>
        <p:nvCxnSpPr>
          <p:cNvPr id="16" name="직선 연결선 12">
            <a:extLst>
              <a:ext uri="{FF2B5EF4-FFF2-40B4-BE49-F238E27FC236}">
                <a16:creationId xmlns:a16="http://schemas.microsoft.com/office/drawing/2014/main" id="{6EEC8F00-A181-3247-BF58-31C5C97F4B15}"/>
              </a:ext>
            </a:extLst>
          </p:cNvPr>
          <p:cNvCxnSpPr/>
          <p:nvPr/>
        </p:nvCxnSpPr>
        <p:spPr>
          <a:xfrm>
            <a:off x="741591" y="1543971"/>
            <a:ext cx="108336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748F9C2B-09C0-3244-ABFC-6EE2E526E2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7340" y="1491378"/>
            <a:ext cx="5249511" cy="176797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514154-EC57-FA42-A0E6-59096482B4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8265" y="3239590"/>
            <a:ext cx="3390900" cy="31496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50118A1-38DC-0E42-9BC6-C3A2699B81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7817" y="3259348"/>
            <a:ext cx="2506078" cy="314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1466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29064" y="249735"/>
            <a:ext cx="1679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525252"/>
                </a:solidFill>
              </a:rPr>
              <a:t>Reference</a:t>
            </a:r>
            <a:endParaRPr lang="ko-KR" altLang="en-US" sz="3200" spc="-150" dirty="0">
              <a:solidFill>
                <a:srgbClr val="525252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67139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0655" y="766048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참고 자료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86181" y="1543971"/>
            <a:ext cx="102196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사진 </a:t>
            </a:r>
            <a:r>
              <a:rPr lang="ko-KR" altLang="en-US" dirty="0" err="1"/>
              <a:t>네이버랩스</a:t>
            </a:r>
            <a:r>
              <a:rPr lang="en-US" altLang="ko-KR" dirty="0"/>
              <a:t>]</a:t>
            </a:r>
            <a:r>
              <a:rPr lang="ko-KR" altLang="en-US" dirty="0"/>
              <a:t> </a:t>
            </a:r>
            <a:r>
              <a:rPr lang="en" altLang="ko-KR" dirty="0">
                <a:hlinkClick r:id="rId2"/>
              </a:rPr>
              <a:t>https://www.naverlabs.com/storyDetail/44</a:t>
            </a:r>
            <a:endParaRPr lang="en" altLang="ko-KR" dirty="0"/>
          </a:p>
          <a:p>
            <a:r>
              <a:rPr lang="ko-KR" altLang="en-US" dirty="0"/>
              <a:t>  </a:t>
            </a:r>
            <a:endParaRPr lang="en-US" altLang="ko-KR" dirty="0"/>
          </a:p>
          <a:p>
            <a:r>
              <a:rPr lang="en-US" altLang="ko-KR" dirty="0"/>
              <a:t>[</a:t>
            </a:r>
            <a:r>
              <a:rPr lang="ko-KR" altLang="en-US" dirty="0"/>
              <a:t>사진 블로그</a:t>
            </a:r>
            <a:r>
              <a:rPr lang="en-US" altLang="ko-KR" dirty="0"/>
              <a:t>]</a:t>
            </a:r>
            <a:r>
              <a:rPr lang="ko-KR" altLang="en-US" dirty="0"/>
              <a:t> </a:t>
            </a:r>
            <a:r>
              <a:rPr lang="en" altLang="ko-KR" dirty="0">
                <a:hlinkClick r:id="rId3"/>
              </a:rPr>
              <a:t>https://www.bulentsiyah.com/generative-adversarial-networks-gan-ile-mnist-data-setine-benzer-veri-uretme-keras/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17239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34011" y="249735"/>
            <a:ext cx="8883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525252"/>
                </a:solidFill>
              </a:rPr>
              <a:t>GAN</a:t>
            </a:r>
            <a:endParaRPr lang="ko-KR" altLang="en-US" sz="3200" spc="-150" dirty="0">
              <a:solidFill>
                <a:srgbClr val="525252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72085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5602" y="766048"/>
            <a:ext cx="12779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GAN</a:t>
            </a:r>
            <a:r>
              <a:rPr lang="ko-KR" altLang="en-US" sz="1100" dirty="0"/>
              <a:t>은 무엇인가요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30273" y="2116969"/>
            <a:ext cx="58102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400" dirty="0"/>
              <a:t>GAN(Generative Adversarial Network) 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생성적</a:t>
            </a:r>
            <a:r>
              <a:rPr lang="ko-KR" altLang="en-US" sz="1400" dirty="0"/>
              <a:t> 적대 신경망</a:t>
            </a:r>
            <a:endParaRPr lang="en-US" altLang="ko-KR" sz="1400" dirty="0"/>
          </a:p>
          <a:p>
            <a:pPr algn="just"/>
            <a:endParaRPr lang="en-US" altLang="ko-KR" sz="1400" dirty="0"/>
          </a:p>
          <a:p>
            <a:pPr algn="just"/>
            <a:r>
              <a:rPr lang="ko-KR" altLang="en-US" sz="1400" dirty="0"/>
              <a:t>여기 두명의 얼굴 사진이 있습니다</a:t>
            </a:r>
            <a:r>
              <a:rPr lang="en-US" altLang="ko-KR" sz="1400" dirty="0"/>
              <a:t>.</a:t>
            </a:r>
            <a:r>
              <a:rPr lang="ko-KR" altLang="en-US" sz="1400" dirty="0"/>
              <a:t> 모두 실제 인물을 사진으로 찍은 듯 하지만 사실 이 두 명은 실제로 존재하지 않는 사람이고 </a:t>
            </a:r>
            <a:r>
              <a:rPr lang="en-US" altLang="ko-KR" sz="1400" dirty="0"/>
              <a:t>GAN</a:t>
            </a:r>
            <a:r>
              <a:rPr lang="ko-KR" altLang="en-US" sz="1400" dirty="0"/>
              <a:t>의 </a:t>
            </a:r>
            <a:r>
              <a:rPr lang="en-US" altLang="ko-KR" sz="1400" dirty="0" err="1"/>
              <a:t>Generoator</a:t>
            </a:r>
            <a:r>
              <a:rPr lang="ko-KR" altLang="en-US" sz="1400" dirty="0"/>
              <a:t>가 생성한 가짜 얼굴 입니다</a:t>
            </a:r>
            <a:r>
              <a:rPr lang="en-US" altLang="ko-KR" sz="1400" dirty="0"/>
              <a:t>.</a:t>
            </a:r>
          </a:p>
          <a:p>
            <a:pPr algn="just"/>
            <a:endParaRPr lang="en-US" altLang="ko-KR" sz="1400" dirty="0"/>
          </a:p>
          <a:p>
            <a:pPr algn="just"/>
            <a:endParaRPr lang="en-US" altLang="ko-KR" sz="1400" dirty="0"/>
          </a:p>
          <a:p>
            <a:pPr algn="just"/>
            <a:r>
              <a:rPr lang="ko-KR" altLang="en-US" sz="1400" dirty="0"/>
              <a:t>이를 보면 </a:t>
            </a:r>
            <a:r>
              <a:rPr lang="en-US" altLang="ko-KR" sz="1400" dirty="0"/>
              <a:t>GAN</a:t>
            </a:r>
            <a:r>
              <a:rPr lang="ko-KR" altLang="en-US" sz="1400" dirty="0"/>
              <a:t>은 실제로 있는 무언가를 모방하는 동작을 할 수 있는 것 같습니다</a:t>
            </a:r>
            <a:r>
              <a:rPr lang="en-US" altLang="ko-KR" sz="1400" dirty="0"/>
              <a:t>.</a:t>
            </a:r>
            <a:r>
              <a:rPr lang="ko-KR" altLang="en-US" sz="1400" dirty="0"/>
              <a:t> 이번 세미나에선 </a:t>
            </a:r>
            <a:r>
              <a:rPr lang="en-US" altLang="ko-KR" sz="1400" dirty="0"/>
              <a:t>GAN</a:t>
            </a:r>
            <a:r>
              <a:rPr lang="ko-KR" altLang="en-US" sz="1400" dirty="0"/>
              <a:t>의 가장 기본이 되는 원리를 최대한 간단하게 설명해 보려고 합니다</a:t>
            </a:r>
            <a:r>
              <a:rPr lang="en-US" altLang="ko-KR" sz="1400" dirty="0"/>
              <a:t>.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650151" y="1762630"/>
            <a:ext cx="108336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B1DD4F58-551E-614B-802E-40CF15F78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462" y="1780071"/>
            <a:ext cx="4412626" cy="329785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939195A-3AC2-4944-8EA8-78B53E6DA3C3}"/>
              </a:ext>
            </a:extLst>
          </p:cNvPr>
          <p:cNvSpPr txBox="1"/>
          <p:nvPr/>
        </p:nvSpPr>
        <p:spPr>
          <a:xfrm>
            <a:off x="6679094" y="5155267"/>
            <a:ext cx="48204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solidFill>
                  <a:schemeClr val="accent1"/>
                </a:solidFill>
              </a:rPr>
              <a:t>▲ 세상에 둘다 실존하는 사람이 아니라고요</a:t>
            </a:r>
            <a:r>
              <a:rPr lang="en-US" altLang="ko-KR" sz="1200" dirty="0">
                <a:solidFill>
                  <a:schemeClr val="accent1"/>
                </a:solidFill>
              </a:rPr>
              <a:t>?</a:t>
            </a:r>
            <a:r>
              <a:rPr lang="ko-KR" altLang="en-US" sz="1200" dirty="0">
                <a:solidFill>
                  <a:schemeClr val="accent1"/>
                </a:solidFill>
              </a:rPr>
              <a:t> 그럼 초상권도 없겠네요</a:t>
            </a:r>
            <a:r>
              <a:rPr lang="en-US" altLang="ko-KR" sz="1200" dirty="0">
                <a:solidFill>
                  <a:schemeClr val="accent1"/>
                </a:solidFill>
              </a:rPr>
              <a:t>??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122336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34011" y="249735"/>
            <a:ext cx="40463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525252"/>
                </a:solidFill>
              </a:rPr>
              <a:t>GAN</a:t>
            </a:r>
            <a:r>
              <a:rPr lang="ko-KR" altLang="en-US" sz="3200" spc="-150" dirty="0">
                <a:solidFill>
                  <a:srgbClr val="525252"/>
                </a:solidFill>
              </a:rPr>
              <a:t> 학습을 위한 데이터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72085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5602" y="766048"/>
            <a:ext cx="11833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많이 놀랍습니다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588499-3BFF-A040-832A-528FB6118A85}"/>
              </a:ext>
            </a:extLst>
          </p:cNvPr>
          <p:cNvSpPr txBox="1"/>
          <p:nvPr/>
        </p:nvSpPr>
        <p:spPr>
          <a:xfrm>
            <a:off x="630273" y="2116969"/>
            <a:ext cx="58102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기본적인 </a:t>
            </a:r>
            <a:r>
              <a:rPr lang="en-US" altLang="ko-KR" sz="1400" dirty="0"/>
              <a:t>GAN</a:t>
            </a:r>
            <a:r>
              <a:rPr lang="ko-KR" altLang="en-US" sz="1400" dirty="0"/>
              <a:t>의 학습에서는 오로지 </a:t>
            </a:r>
            <a:r>
              <a:rPr lang="en-US" altLang="ko-KR" sz="1400" dirty="0"/>
              <a:t>INPUT</a:t>
            </a:r>
            <a:r>
              <a:rPr lang="ko-KR" altLang="en-US" sz="1400" dirty="0"/>
              <a:t> 데이터 밖에 필요하지 않습니다</a:t>
            </a:r>
            <a:r>
              <a:rPr lang="en-US" altLang="ko-KR" sz="1400" dirty="0"/>
              <a:t>.</a:t>
            </a:r>
          </a:p>
          <a:p>
            <a:pPr algn="just"/>
            <a:endParaRPr lang="en-US" altLang="ko-KR" sz="1400" dirty="0"/>
          </a:p>
          <a:p>
            <a:pPr algn="just"/>
            <a:r>
              <a:rPr lang="en-US" altLang="ko-KR" sz="1400" dirty="0"/>
              <a:t>X</a:t>
            </a:r>
            <a:r>
              <a:rPr lang="ko-KR" altLang="en-US" sz="1400" dirty="0"/>
              <a:t>데이터와 </a:t>
            </a:r>
            <a:r>
              <a:rPr lang="en-US" altLang="ko-KR" sz="1400" dirty="0"/>
              <a:t>Y(target)</a:t>
            </a:r>
            <a:r>
              <a:rPr lang="ko-KR" altLang="en-US" sz="1400" dirty="0"/>
              <a:t>데이터를 이용하여 학습시키는 지금껏 하던 신경망과는 조금 달라 보입니다</a:t>
            </a:r>
            <a:r>
              <a:rPr lang="en-US" altLang="ko-KR" sz="1400" dirty="0"/>
              <a:t>.</a:t>
            </a:r>
          </a:p>
          <a:p>
            <a:pPr algn="just"/>
            <a:endParaRPr lang="en-US" altLang="ko-KR" sz="1400" dirty="0"/>
          </a:p>
          <a:p>
            <a:pPr algn="just"/>
            <a:endParaRPr lang="en-US" altLang="ko-KR" sz="1400" dirty="0"/>
          </a:p>
          <a:p>
            <a:pPr algn="just"/>
            <a:r>
              <a:rPr lang="ko-KR" altLang="en-US" sz="1400" dirty="0"/>
              <a:t>위의 슬라이드에서 설명했던 </a:t>
            </a:r>
            <a:r>
              <a:rPr lang="en-US" altLang="ko-KR" sz="1400" dirty="0"/>
              <a:t>GAN</a:t>
            </a:r>
            <a:r>
              <a:rPr lang="ko-KR" altLang="en-US" sz="1400" dirty="0" err="1"/>
              <a:t>으로</a:t>
            </a:r>
            <a:r>
              <a:rPr lang="ko-KR" altLang="en-US" sz="1400" dirty="0"/>
              <a:t> 얼굴 만들기로 예시를 들자면</a:t>
            </a:r>
            <a:r>
              <a:rPr lang="en-US" altLang="ko-KR" sz="1400" dirty="0"/>
              <a:t>..</a:t>
            </a:r>
          </a:p>
          <a:p>
            <a:pPr algn="just"/>
            <a:r>
              <a:rPr lang="ko-KR" altLang="en-US" sz="1400" dirty="0"/>
              <a:t>실제 사람의 얼굴 데이터 여러 장만 있다면 준비물은 충분합니다</a:t>
            </a:r>
            <a:r>
              <a:rPr lang="en-US" altLang="ko-KR" sz="1400" dirty="0"/>
              <a:t>.</a:t>
            </a:r>
          </a:p>
          <a:p>
            <a:pPr algn="just"/>
            <a:endParaRPr lang="en-US" altLang="ko-KR" sz="1400" dirty="0"/>
          </a:p>
          <a:p>
            <a:pPr algn="just"/>
            <a:r>
              <a:rPr lang="ko-KR" altLang="en-US" sz="1400" dirty="0"/>
              <a:t>학습을 위한 데이터를 수집하는데 다른 모델보다 조금 더 편하겠죠</a:t>
            </a:r>
            <a:r>
              <a:rPr lang="en-US" altLang="ko-KR" sz="1400" dirty="0"/>
              <a:t>?</a:t>
            </a:r>
          </a:p>
        </p:txBody>
      </p:sp>
      <p:cxnSp>
        <p:nvCxnSpPr>
          <p:cNvPr id="12" name="직선 연결선 12">
            <a:extLst>
              <a:ext uri="{FF2B5EF4-FFF2-40B4-BE49-F238E27FC236}">
                <a16:creationId xmlns:a16="http://schemas.microsoft.com/office/drawing/2014/main" id="{0CF029C9-221C-784C-B0F1-2B9F44D91AE7}"/>
              </a:ext>
            </a:extLst>
          </p:cNvPr>
          <p:cNvCxnSpPr/>
          <p:nvPr/>
        </p:nvCxnSpPr>
        <p:spPr>
          <a:xfrm>
            <a:off x="650151" y="1762630"/>
            <a:ext cx="108336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2FC31A7C-6ED2-6E45-8F74-1917C14C9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785" y="2332941"/>
            <a:ext cx="1358900" cy="13589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E119063-93F3-F64E-96B7-4BDE6AD9A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3185" y="2485341"/>
            <a:ext cx="1358900" cy="13589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5E7AD78-2127-7044-AE1A-83C68154D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5585" y="2637741"/>
            <a:ext cx="1358900" cy="1358900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105988E5-8DFD-CC4D-AAB8-F20DF94101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7985" y="2790141"/>
            <a:ext cx="1358900" cy="1358900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2538A087-17AE-FC4B-A1B4-D4F5CDCC1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0385" y="2942541"/>
            <a:ext cx="1358900" cy="13589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406F867-BBD8-3842-ABCB-4C0B3FCB9997}"/>
              </a:ext>
            </a:extLst>
          </p:cNvPr>
          <p:cNvSpPr txBox="1"/>
          <p:nvPr/>
        </p:nvSpPr>
        <p:spPr>
          <a:xfrm>
            <a:off x="7990785" y="4301441"/>
            <a:ext cx="1968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>
                <a:solidFill>
                  <a:schemeClr val="accent1"/>
                </a:solidFill>
              </a:rPr>
              <a:t>▲ 실제 사람 얼굴 데이터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92090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34011" y="249735"/>
            <a:ext cx="20633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525252"/>
                </a:solidFill>
              </a:rPr>
              <a:t>GAN</a:t>
            </a:r>
            <a:r>
              <a:rPr lang="ko-KR" altLang="en-US" sz="3200" spc="-150" dirty="0">
                <a:solidFill>
                  <a:srgbClr val="525252"/>
                </a:solidFill>
              </a:rPr>
              <a:t>의 구조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72085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5602" y="766048"/>
            <a:ext cx="4633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경찰과 도둑으로 예를 들기도 하고</a:t>
            </a:r>
            <a:r>
              <a:rPr lang="en-US" altLang="ko-KR" sz="1100" dirty="0"/>
              <a:t>,</a:t>
            </a:r>
            <a:r>
              <a:rPr lang="ko-KR" altLang="en-US" sz="1100" dirty="0"/>
              <a:t> 감별사와 </a:t>
            </a:r>
            <a:r>
              <a:rPr lang="ko-KR" altLang="en-US" sz="1100" dirty="0" err="1"/>
              <a:t>위조범으로</a:t>
            </a:r>
            <a:r>
              <a:rPr lang="ko-KR" altLang="en-US" sz="1100" dirty="0"/>
              <a:t> 예를 들기도 합니다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6374296" y="2072885"/>
            <a:ext cx="49406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400" dirty="0"/>
              <a:t>GAN</a:t>
            </a:r>
            <a:r>
              <a:rPr lang="ko-KR" altLang="en-US" sz="1400" dirty="0"/>
              <a:t>은 이 그림 하나로 설명할 수 있습니다</a:t>
            </a:r>
            <a:r>
              <a:rPr lang="en-US" altLang="ko-KR" sz="1400" dirty="0"/>
              <a:t>.</a:t>
            </a:r>
          </a:p>
          <a:p>
            <a:pPr algn="just"/>
            <a:endParaRPr lang="en-US" altLang="ko-KR" sz="1400" dirty="0"/>
          </a:p>
          <a:p>
            <a:pPr algn="just"/>
            <a:r>
              <a:rPr lang="ko-KR" altLang="en-US" sz="1400" dirty="0"/>
              <a:t>여기서 설명할 </a:t>
            </a:r>
            <a:r>
              <a:rPr lang="en-US" altLang="ko-KR" sz="1400" dirty="0"/>
              <a:t>GAN</a:t>
            </a:r>
            <a:r>
              <a:rPr lang="ko-KR" altLang="en-US" sz="1400" dirty="0"/>
              <a:t>은 </a:t>
            </a:r>
            <a:r>
              <a:rPr lang="en-US" altLang="ko-KR" sz="1400" dirty="0"/>
              <a:t>2</a:t>
            </a:r>
            <a:r>
              <a:rPr lang="ko-KR" altLang="en-US" sz="1400" dirty="0"/>
              <a:t>개의 신경망을 이용하는데</a:t>
            </a:r>
            <a:r>
              <a:rPr lang="en-US" altLang="ko-KR" sz="1400" dirty="0"/>
              <a:t>,</a:t>
            </a:r>
          </a:p>
          <a:p>
            <a:pPr algn="just"/>
            <a:r>
              <a:rPr lang="ko-KR" altLang="en-US" sz="1400" dirty="0"/>
              <a:t>첫번째는 가짜 그림을 생성하는 </a:t>
            </a:r>
            <a:r>
              <a:rPr lang="en-US" altLang="ko-KR" sz="1400" dirty="0"/>
              <a:t>Generator</a:t>
            </a:r>
          </a:p>
          <a:p>
            <a:pPr algn="just"/>
            <a:r>
              <a:rPr lang="ko-KR" altLang="en-US" sz="1400" dirty="0"/>
              <a:t>두번째는 가짜 그림과 진짜 그림을 구별하는 </a:t>
            </a:r>
            <a:r>
              <a:rPr lang="en-US" altLang="ko-KR" sz="1400" dirty="0"/>
              <a:t>Discriminator</a:t>
            </a:r>
            <a:r>
              <a:rPr lang="ko-KR" altLang="en-US" sz="1400" dirty="0"/>
              <a:t>입니다</a:t>
            </a:r>
            <a:r>
              <a:rPr lang="en-US" altLang="ko-KR" sz="1400" dirty="0"/>
              <a:t>.</a:t>
            </a:r>
          </a:p>
          <a:p>
            <a:pPr algn="just"/>
            <a:endParaRPr lang="en-US" altLang="ko-KR" sz="1400" dirty="0"/>
          </a:p>
          <a:p>
            <a:pPr algn="just"/>
            <a:endParaRPr lang="en-US" altLang="ko-KR" sz="1400" dirty="0"/>
          </a:p>
          <a:p>
            <a:pPr algn="just"/>
            <a:r>
              <a:rPr lang="ko-KR" altLang="en-US" sz="1400" dirty="0" err="1"/>
              <a:t>생성적</a:t>
            </a:r>
            <a:r>
              <a:rPr lang="ko-KR" altLang="en-US" sz="1400" dirty="0"/>
              <a:t> 적대 신경망 이라는 이름과 같게 이 두개의 신경망은 서로 대결 구도에 있습니다</a:t>
            </a:r>
            <a:r>
              <a:rPr lang="en-US" altLang="ko-KR" sz="1400" dirty="0"/>
              <a:t>.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10112734" y="1718546"/>
            <a:ext cx="108336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399C69E1-CB40-B148-A5B7-C25E8A896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02" y="2073968"/>
            <a:ext cx="5953972" cy="299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074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34011" y="249735"/>
            <a:ext cx="20633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525252"/>
                </a:solidFill>
              </a:rPr>
              <a:t>GAN</a:t>
            </a:r>
            <a:r>
              <a:rPr lang="ko-KR" altLang="en-US" sz="3200" spc="-150" dirty="0">
                <a:solidFill>
                  <a:srgbClr val="525252"/>
                </a:solidFill>
              </a:rPr>
              <a:t>의 구조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72085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5602" y="766048"/>
            <a:ext cx="4633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경찰과 도둑으로 예를 들기도 하고</a:t>
            </a:r>
            <a:r>
              <a:rPr lang="en-US" altLang="ko-KR" sz="1100" dirty="0"/>
              <a:t>,</a:t>
            </a:r>
            <a:r>
              <a:rPr lang="ko-KR" altLang="en-US" sz="1100" dirty="0"/>
              <a:t> 감별사와 </a:t>
            </a:r>
            <a:r>
              <a:rPr lang="ko-KR" altLang="en-US" sz="1100" dirty="0" err="1"/>
              <a:t>위조범으로</a:t>
            </a:r>
            <a:r>
              <a:rPr lang="ko-KR" altLang="en-US" sz="1100" dirty="0"/>
              <a:t> 예를 들기도 합니다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6031948" y="2072885"/>
            <a:ext cx="528298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여기서 설명하는 </a:t>
            </a:r>
            <a:r>
              <a:rPr lang="en-US" altLang="ko-KR" sz="1400" dirty="0"/>
              <a:t>GAN</a:t>
            </a:r>
            <a:r>
              <a:rPr lang="ko-KR" altLang="en-US" sz="1400" dirty="0"/>
              <a:t>에서는 </a:t>
            </a:r>
            <a:r>
              <a:rPr lang="en-US" altLang="ko-KR" sz="1400" dirty="0"/>
              <a:t>Input</a:t>
            </a:r>
            <a:r>
              <a:rPr lang="ko-KR" altLang="en-US" sz="1400" dirty="0"/>
              <a:t>의 값으로 </a:t>
            </a:r>
            <a:r>
              <a:rPr lang="en-US" altLang="ko-KR" sz="1400" dirty="0"/>
              <a:t>Noise</a:t>
            </a:r>
            <a:r>
              <a:rPr lang="ko-KR" altLang="en-US" sz="1400" dirty="0"/>
              <a:t>값을 이용합니다</a:t>
            </a:r>
            <a:r>
              <a:rPr lang="en-US" altLang="ko-KR" sz="1400" dirty="0"/>
              <a:t>.</a:t>
            </a:r>
          </a:p>
          <a:p>
            <a:pPr algn="just"/>
            <a:r>
              <a:rPr lang="en-US" altLang="ko-KR" sz="1400" dirty="0"/>
              <a:t>Noise</a:t>
            </a:r>
            <a:r>
              <a:rPr lang="ko-KR" altLang="en-US" sz="1400" dirty="0"/>
              <a:t>값이란 </a:t>
            </a:r>
            <a:r>
              <a:rPr lang="en-US" altLang="ko-KR" sz="1400" dirty="0"/>
              <a:t>Generator</a:t>
            </a:r>
            <a:r>
              <a:rPr lang="ko-KR" altLang="en-US" sz="1400" dirty="0"/>
              <a:t>가 가짜 사진을 생성 하기 위해서 </a:t>
            </a:r>
            <a:r>
              <a:rPr lang="ko-KR" altLang="en-US" sz="1400" dirty="0" err="1"/>
              <a:t>파라미터로</a:t>
            </a:r>
            <a:r>
              <a:rPr lang="ko-KR" altLang="en-US" sz="1400" dirty="0"/>
              <a:t> 이용하는 값인데</a:t>
            </a:r>
            <a:r>
              <a:rPr lang="en-US" altLang="ko-KR" sz="1400" dirty="0"/>
              <a:t>,</a:t>
            </a:r>
            <a:r>
              <a:rPr lang="ko-KR" altLang="en-US" sz="1400" dirty="0"/>
              <a:t> 일반적으로 </a:t>
            </a:r>
            <a:r>
              <a:rPr lang="en-US" altLang="ko-KR" sz="1400" dirty="0"/>
              <a:t>Random</a:t>
            </a:r>
            <a:r>
              <a:rPr lang="ko-KR" altLang="en-US" sz="1400" dirty="0"/>
              <a:t>한 값을 넣습니다</a:t>
            </a:r>
            <a:r>
              <a:rPr lang="en-US" altLang="ko-KR" sz="1400" dirty="0"/>
              <a:t>.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algn="just"/>
            <a:r>
              <a:rPr lang="ko-KR" altLang="en-US" sz="1400" dirty="0"/>
              <a:t>제가 만들었던 모델에서는 </a:t>
            </a:r>
            <a:r>
              <a:rPr lang="en-US" altLang="ko-KR" sz="1400" dirty="0"/>
              <a:t>shape(1,100)</a:t>
            </a:r>
            <a:r>
              <a:rPr lang="ko-KR" altLang="en-US" sz="1400" dirty="0"/>
              <a:t> 의 랜덤 값을 사용했었습니다</a:t>
            </a:r>
            <a:r>
              <a:rPr lang="en-US" altLang="ko-KR" sz="1400" dirty="0"/>
              <a:t>.</a:t>
            </a:r>
          </a:p>
          <a:p>
            <a:pPr algn="just"/>
            <a:endParaRPr lang="en-US" altLang="ko-KR" sz="1400" dirty="0"/>
          </a:p>
          <a:p>
            <a:pPr algn="just"/>
            <a:r>
              <a:rPr lang="ko-KR" altLang="en-US" sz="1400" dirty="0"/>
              <a:t>이 과정은 보통 </a:t>
            </a:r>
            <a:r>
              <a:rPr lang="en" altLang="ko-KR" sz="1400" dirty="0"/>
              <a:t>Convolution </a:t>
            </a:r>
            <a:r>
              <a:rPr lang="ko-KR" altLang="en-US" sz="1400" dirty="0"/>
              <a:t>네트워크의 반대 과정으로 진행되어</a:t>
            </a:r>
            <a:r>
              <a:rPr lang="en-US" altLang="ko-KR" sz="1400" dirty="0"/>
              <a:t>,</a:t>
            </a:r>
          </a:p>
          <a:p>
            <a:pPr algn="just"/>
            <a:r>
              <a:rPr lang="ko-KR" altLang="en-US" sz="1400" dirty="0"/>
              <a:t>보통 </a:t>
            </a:r>
            <a:r>
              <a:rPr lang="en" altLang="ko-KR" sz="1400" dirty="0"/>
              <a:t>Deconvolution </a:t>
            </a:r>
            <a:r>
              <a:rPr lang="ko-KR" altLang="en-US" sz="1400" dirty="0"/>
              <a:t>과정을 진행하여 가짜 사진을 생성하게 됩니다</a:t>
            </a:r>
            <a:endParaRPr lang="en-US" altLang="ko-KR" sz="1400" dirty="0"/>
          </a:p>
          <a:p>
            <a:pPr algn="just"/>
            <a:endParaRPr lang="en-US" altLang="ko-KR" sz="1400" dirty="0"/>
          </a:p>
          <a:p>
            <a:pPr algn="just"/>
            <a:endParaRPr lang="en-US" altLang="ko-KR" sz="1400" dirty="0"/>
          </a:p>
          <a:p>
            <a:pPr algn="just"/>
            <a:r>
              <a:rPr lang="ko-KR" altLang="en-US" sz="1400" dirty="0"/>
              <a:t>당연히 학습 초기 때 생성된 얼굴은 불쾌한 모습이거나 사람의 형상이 아니겠죠</a:t>
            </a:r>
            <a:r>
              <a:rPr lang="en-US" altLang="ko-KR" sz="1400" dirty="0"/>
              <a:t>?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10112734" y="1718546"/>
            <a:ext cx="108336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>
            <a:extLst>
              <a:ext uri="{FF2B5EF4-FFF2-40B4-BE49-F238E27FC236}">
                <a16:creationId xmlns:a16="http://schemas.microsoft.com/office/drawing/2014/main" id="{2A503750-2158-1943-889E-BD3BBC263D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75" b="26221"/>
          <a:stretch/>
        </p:blipFill>
        <p:spPr>
          <a:xfrm>
            <a:off x="981568" y="4099011"/>
            <a:ext cx="1529556" cy="1077609"/>
          </a:xfrm>
          <a:prstGeom prst="rect">
            <a:avLst/>
          </a:prstGeom>
        </p:spPr>
      </p:pic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32AF7BBD-026F-5049-9987-68E3759162BE}"/>
              </a:ext>
            </a:extLst>
          </p:cNvPr>
          <p:cNvSpPr/>
          <p:nvPr/>
        </p:nvSpPr>
        <p:spPr>
          <a:xfrm>
            <a:off x="2598307" y="4508586"/>
            <a:ext cx="1568745" cy="3246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B658858-C2B4-5743-82B5-03D0CBD8D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7929" y="4099010"/>
            <a:ext cx="1077609" cy="107760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650547F-E25C-5B40-A377-CDE5329332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063" y="2223732"/>
            <a:ext cx="4924008" cy="175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977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34011" y="249735"/>
            <a:ext cx="20633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525252"/>
                </a:solidFill>
              </a:rPr>
              <a:t>GAN</a:t>
            </a:r>
            <a:r>
              <a:rPr lang="ko-KR" altLang="en-US" sz="3200" spc="-150" dirty="0">
                <a:solidFill>
                  <a:srgbClr val="525252"/>
                </a:solidFill>
              </a:rPr>
              <a:t>의 구조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72085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5602" y="766048"/>
            <a:ext cx="4633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경찰과 도둑으로 예를 들기도 하고</a:t>
            </a:r>
            <a:r>
              <a:rPr lang="en-US" altLang="ko-KR" sz="1100" dirty="0"/>
              <a:t>,</a:t>
            </a:r>
            <a:r>
              <a:rPr lang="ko-KR" altLang="en-US" sz="1100" dirty="0"/>
              <a:t> 감별사와 </a:t>
            </a:r>
            <a:r>
              <a:rPr lang="ko-KR" altLang="en-US" sz="1100" dirty="0" err="1"/>
              <a:t>위조범으로</a:t>
            </a:r>
            <a:r>
              <a:rPr lang="ko-KR" altLang="en-US" sz="1100" dirty="0"/>
              <a:t> 예를 들기도 합니다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6096000" y="2072885"/>
            <a:ext cx="521893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400" dirty="0"/>
              <a:t>Discriminator</a:t>
            </a:r>
            <a:r>
              <a:rPr lang="ko-KR" altLang="en-US" sz="1400" dirty="0"/>
              <a:t>는 </a:t>
            </a:r>
            <a:r>
              <a:rPr lang="en-US" altLang="ko-KR" sz="1400" dirty="0"/>
              <a:t>Generator</a:t>
            </a:r>
            <a:r>
              <a:rPr lang="ko-KR" altLang="en-US" sz="1400" dirty="0"/>
              <a:t>가 만든 가짜 사진과</a:t>
            </a:r>
            <a:r>
              <a:rPr lang="en-US" altLang="ko-KR" sz="1400" dirty="0"/>
              <a:t>,</a:t>
            </a:r>
            <a:r>
              <a:rPr lang="ko-KR" altLang="en-US" sz="1400" dirty="0"/>
              <a:t> 트레이닝을 위해 준비한 진짜 사진들을 </a:t>
            </a:r>
            <a:r>
              <a:rPr lang="ko-KR" altLang="en-US" sz="1400" dirty="0" err="1"/>
              <a:t>라벨링</a:t>
            </a:r>
            <a:r>
              <a:rPr lang="ko-KR" altLang="en-US" sz="1400" dirty="0"/>
              <a:t> 한 후 섞어서 넣으면</a:t>
            </a:r>
            <a:r>
              <a:rPr lang="en-US" altLang="ko-KR" sz="1400" dirty="0"/>
              <a:t>,</a:t>
            </a:r>
          </a:p>
          <a:p>
            <a:pPr algn="just"/>
            <a:endParaRPr lang="en-US" altLang="ko-KR" sz="1400" dirty="0"/>
          </a:p>
          <a:p>
            <a:pPr algn="just"/>
            <a:r>
              <a:rPr lang="ko-KR" altLang="en-US" sz="1400" dirty="0"/>
              <a:t>그 사진이 진짜인지 가짜인지  맞추고 </a:t>
            </a:r>
            <a:r>
              <a:rPr lang="ko-KR" altLang="en-US" sz="1400" dirty="0" err="1"/>
              <a:t>라벨링한</a:t>
            </a:r>
            <a:r>
              <a:rPr lang="ko-KR" altLang="en-US" sz="1400" dirty="0"/>
              <a:t> 결과를 토대로 더 실제 사진과 가짜 사진을 더 잘 구분 할 수 있도록 학습합니다</a:t>
            </a:r>
            <a:r>
              <a:rPr lang="en-US" altLang="ko-KR" sz="1400" dirty="0"/>
              <a:t>.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10112734" y="1718546"/>
            <a:ext cx="108336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오른쪽 화살표[R] 3">
            <a:extLst>
              <a:ext uri="{FF2B5EF4-FFF2-40B4-BE49-F238E27FC236}">
                <a16:creationId xmlns:a16="http://schemas.microsoft.com/office/drawing/2014/main" id="{32AF7BBD-026F-5049-9987-68E3759162BE}"/>
              </a:ext>
            </a:extLst>
          </p:cNvPr>
          <p:cNvSpPr/>
          <p:nvPr/>
        </p:nvSpPr>
        <p:spPr>
          <a:xfrm>
            <a:off x="2598307" y="4508586"/>
            <a:ext cx="1568745" cy="3246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3B658858-C2B4-5743-82B5-03D0CBD8D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559" y="3969782"/>
            <a:ext cx="830268" cy="83026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8B9B290-6D62-1A46-AB91-7EFAF4E86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769" y="2344056"/>
            <a:ext cx="3523146" cy="286529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A1ED1B35-92AC-0F43-B90C-9AAEAC753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557" y="2516612"/>
            <a:ext cx="840927" cy="84092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34D9B71-AA0F-B345-8FCD-350B525CBFBE}"/>
              </a:ext>
            </a:extLst>
          </p:cNvPr>
          <p:cNvSpPr/>
          <p:nvPr/>
        </p:nvSpPr>
        <p:spPr>
          <a:xfrm>
            <a:off x="3030582" y="4728752"/>
            <a:ext cx="376097" cy="376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0</a:t>
            </a:r>
            <a:endParaRPr kumimoji="1"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B6587ED-A10C-8040-BA0C-52E4873E77E9}"/>
              </a:ext>
            </a:extLst>
          </p:cNvPr>
          <p:cNvSpPr/>
          <p:nvPr/>
        </p:nvSpPr>
        <p:spPr>
          <a:xfrm>
            <a:off x="3030582" y="3286242"/>
            <a:ext cx="376097" cy="376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1</a:t>
            </a:r>
            <a:endParaRPr kumimoji="1" lang="ko-KR" altLang="en-US" dirty="0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E00C8C51-EF4A-CB40-AC88-AE21BE4908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59" y="4122182"/>
            <a:ext cx="830268" cy="83026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D27ABABF-8643-1A49-9FA7-1D12E895A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359" y="4274582"/>
            <a:ext cx="830268" cy="830268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B0B5E372-6091-E547-90FF-05CC359EC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57" y="2669012"/>
            <a:ext cx="840927" cy="840927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06FDEBE2-6D42-D44A-9FCE-BEDA2EB5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357" y="2821412"/>
            <a:ext cx="840927" cy="840927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85885E54-A21B-3741-B3B8-001FE191AB7F}"/>
              </a:ext>
            </a:extLst>
          </p:cNvPr>
          <p:cNvSpPr/>
          <p:nvPr/>
        </p:nvSpPr>
        <p:spPr>
          <a:xfrm>
            <a:off x="5612103" y="3524401"/>
            <a:ext cx="605817" cy="376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1..!!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5522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34011" y="249735"/>
            <a:ext cx="20633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525252"/>
                </a:solidFill>
              </a:rPr>
              <a:t>GAN</a:t>
            </a:r>
            <a:r>
              <a:rPr lang="ko-KR" altLang="en-US" sz="3200" spc="-150" dirty="0">
                <a:solidFill>
                  <a:srgbClr val="525252"/>
                </a:solidFill>
              </a:rPr>
              <a:t>의 구조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72085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5602" y="766048"/>
            <a:ext cx="4633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경찰과 도둑으로 예를 들기도 하고</a:t>
            </a:r>
            <a:r>
              <a:rPr lang="en-US" altLang="ko-KR" sz="1100" dirty="0"/>
              <a:t>,</a:t>
            </a:r>
            <a:r>
              <a:rPr lang="ko-KR" altLang="en-US" sz="1100" dirty="0"/>
              <a:t> 감별사와 </a:t>
            </a:r>
            <a:r>
              <a:rPr lang="ko-KR" altLang="en-US" sz="1100" dirty="0" err="1"/>
              <a:t>위조범으로</a:t>
            </a:r>
            <a:r>
              <a:rPr lang="ko-KR" altLang="en-US" sz="1100" dirty="0"/>
              <a:t> 예를 들기도 합니다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6096000" y="2072885"/>
            <a:ext cx="52189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그렇게 </a:t>
            </a:r>
            <a:r>
              <a:rPr lang="en-US" altLang="ko-KR" sz="1400" dirty="0"/>
              <a:t>Discriminator</a:t>
            </a:r>
            <a:r>
              <a:rPr lang="ko-KR" altLang="en-US" sz="1400" dirty="0"/>
              <a:t>는 </a:t>
            </a:r>
            <a:r>
              <a:rPr lang="en-US" altLang="ko-KR" sz="1400" dirty="0"/>
              <a:t>Generator</a:t>
            </a:r>
            <a:r>
              <a:rPr lang="ko-KR" altLang="en-US" sz="1400" dirty="0"/>
              <a:t>에게 속은 정보들을 받아 </a:t>
            </a:r>
            <a:endParaRPr lang="en-US" altLang="ko-KR" sz="1400" dirty="0"/>
          </a:p>
          <a:p>
            <a:pPr algn="just"/>
            <a:r>
              <a:rPr lang="ko-KR" altLang="en-US" sz="1400" dirty="0"/>
              <a:t>속지 않기 위한 방향으로 학습이 될 것 입니다</a:t>
            </a:r>
            <a:r>
              <a:rPr lang="en-US" altLang="ko-KR" sz="1400" dirty="0"/>
              <a:t>.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algn="just"/>
            <a:endParaRPr lang="en-US" altLang="ko-KR" sz="1400" dirty="0"/>
          </a:p>
          <a:p>
            <a:pPr algn="just"/>
            <a:r>
              <a:rPr lang="ko-KR" altLang="en-US" sz="1400" dirty="0"/>
              <a:t>이는 일반적인 분류의 문제와 과정이 같습니다</a:t>
            </a:r>
            <a:r>
              <a:rPr lang="en-US" altLang="ko-KR" sz="1400" dirty="0"/>
              <a:t>.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10112734" y="1718546"/>
            <a:ext cx="108336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18B9B290-6D62-1A46-AB91-7EFAF4E86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869" y="2177388"/>
            <a:ext cx="3523146" cy="2865297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234D9B71-AA0F-B345-8FCD-350B525CBFBE}"/>
              </a:ext>
            </a:extLst>
          </p:cNvPr>
          <p:cNvSpPr/>
          <p:nvPr/>
        </p:nvSpPr>
        <p:spPr>
          <a:xfrm>
            <a:off x="1562682" y="4562084"/>
            <a:ext cx="376097" cy="376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0</a:t>
            </a:r>
            <a:endParaRPr kumimoji="1"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5B6587ED-A10C-8040-BA0C-52E4873E77E9}"/>
              </a:ext>
            </a:extLst>
          </p:cNvPr>
          <p:cNvSpPr/>
          <p:nvPr/>
        </p:nvSpPr>
        <p:spPr>
          <a:xfrm>
            <a:off x="1562682" y="3119574"/>
            <a:ext cx="376097" cy="376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1</a:t>
            </a:r>
            <a:endParaRPr kumimoji="1"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5885E54-A21B-3741-B3B8-001FE191AB7F}"/>
              </a:ext>
            </a:extLst>
          </p:cNvPr>
          <p:cNvSpPr/>
          <p:nvPr/>
        </p:nvSpPr>
        <p:spPr>
          <a:xfrm>
            <a:off x="4144203" y="3357733"/>
            <a:ext cx="597614" cy="376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1..!?</a:t>
            </a:r>
            <a:endParaRPr kumimoji="1"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2FD89AF4-7F0A-1945-8EFA-20042F9C0187}"/>
              </a:ext>
            </a:extLst>
          </p:cNvPr>
          <p:cNvSpPr/>
          <p:nvPr/>
        </p:nvSpPr>
        <p:spPr>
          <a:xfrm>
            <a:off x="3718867" y="4064412"/>
            <a:ext cx="1937349" cy="376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땡</a:t>
            </a:r>
            <a:r>
              <a:rPr kumimoji="1" lang="en-US" altLang="ko-KR" dirty="0"/>
              <a:t>!</a:t>
            </a:r>
            <a:r>
              <a:rPr kumimoji="1" lang="ko-KR" altLang="en-US" dirty="0"/>
              <a:t> 틀렸어 학습해</a:t>
            </a:r>
            <a:r>
              <a:rPr kumimoji="1" lang="en-US" altLang="ko-KR" dirty="0"/>
              <a:t>!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00808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34011" y="249735"/>
            <a:ext cx="20633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525252"/>
                </a:solidFill>
              </a:rPr>
              <a:t>GAN</a:t>
            </a:r>
            <a:r>
              <a:rPr lang="ko-KR" altLang="en-US" sz="3200" spc="-150" dirty="0">
                <a:solidFill>
                  <a:srgbClr val="525252"/>
                </a:solidFill>
              </a:rPr>
              <a:t>의 구조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72085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5602" y="766048"/>
            <a:ext cx="4633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경찰과 도둑으로 예를 들기도 하고</a:t>
            </a:r>
            <a:r>
              <a:rPr lang="en-US" altLang="ko-KR" sz="1100" dirty="0"/>
              <a:t>,</a:t>
            </a:r>
            <a:r>
              <a:rPr lang="ko-KR" altLang="en-US" sz="1100" dirty="0"/>
              <a:t> 감별사와 </a:t>
            </a:r>
            <a:r>
              <a:rPr lang="ko-KR" altLang="en-US" sz="1100" dirty="0" err="1"/>
              <a:t>위조범으로</a:t>
            </a:r>
            <a:r>
              <a:rPr lang="ko-KR" altLang="en-US" sz="1100" dirty="0"/>
              <a:t> 예를 들기도 합니다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6096000" y="2072885"/>
            <a:ext cx="52189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/>
              <a:t>반대로 </a:t>
            </a:r>
            <a:r>
              <a:rPr lang="en-US" altLang="ko-KR" sz="1400" dirty="0"/>
              <a:t>Generator</a:t>
            </a:r>
            <a:r>
              <a:rPr lang="ko-KR" altLang="en-US" sz="1400" dirty="0"/>
              <a:t>는 </a:t>
            </a:r>
            <a:r>
              <a:rPr lang="en-US" altLang="ko-KR" sz="1400" dirty="0"/>
              <a:t>Discriminator</a:t>
            </a:r>
            <a:r>
              <a:rPr lang="ko-KR" altLang="en-US" sz="1400" dirty="0" err="1"/>
              <a:t>를</a:t>
            </a:r>
            <a:r>
              <a:rPr lang="ko-KR" altLang="en-US" sz="1400" dirty="0"/>
              <a:t> 속이지 못한 정보로 </a:t>
            </a:r>
            <a:endParaRPr lang="en-US" altLang="ko-KR" sz="1400" dirty="0"/>
          </a:p>
          <a:p>
            <a:pPr algn="just"/>
            <a:r>
              <a:rPr lang="ko-KR" altLang="en-US" sz="1400" dirty="0"/>
              <a:t>더 잘 속일 수 있게 만들도록 </a:t>
            </a:r>
            <a:r>
              <a:rPr lang="en-US" altLang="ko-KR" sz="1400" dirty="0"/>
              <a:t>Generator</a:t>
            </a:r>
            <a:r>
              <a:rPr lang="ko-KR" altLang="en-US" sz="1400" dirty="0"/>
              <a:t>가 학습될 것 입니다</a:t>
            </a:r>
            <a:r>
              <a:rPr lang="en-US" altLang="ko-KR" sz="1400" dirty="0"/>
              <a:t>.</a:t>
            </a:r>
          </a:p>
        </p:txBody>
      </p:sp>
      <p:cxnSp>
        <p:nvCxnSpPr>
          <p:cNvPr id="13" name="직선 연결선 12"/>
          <p:cNvCxnSpPr/>
          <p:nvPr/>
        </p:nvCxnSpPr>
        <p:spPr>
          <a:xfrm>
            <a:off x="10112734" y="1718546"/>
            <a:ext cx="108336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7B08C203-04C5-AA4C-8BEB-25E300EAE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011" y="2609926"/>
            <a:ext cx="5560792" cy="279429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536243C3-2432-C842-9594-E56406CCFA32}"/>
              </a:ext>
            </a:extLst>
          </p:cNvPr>
          <p:cNvSpPr/>
          <p:nvPr/>
        </p:nvSpPr>
        <p:spPr>
          <a:xfrm>
            <a:off x="6144945" y="3766774"/>
            <a:ext cx="2108046" cy="376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휴 이번엔 맞췄다</a:t>
            </a:r>
            <a:r>
              <a:rPr kumimoji="1" lang="en-US" altLang="ko-KR" dirty="0"/>
              <a:t>..</a:t>
            </a:r>
            <a:endParaRPr kumimoji="1"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F152285-0FD7-1047-AAFB-3E8D152EFA9D}"/>
              </a:ext>
            </a:extLst>
          </p:cNvPr>
          <p:cNvSpPr/>
          <p:nvPr/>
        </p:nvSpPr>
        <p:spPr>
          <a:xfrm>
            <a:off x="1465703" y="5255431"/>
            <a:ext cx="2108046" cy="376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아</a:t>
            </a:r>
            <a:r>
              <a:rPr kumimoji="1" lang="en-US" altLang="ko-KR" dirty="0"/>
              <a:t>;;</a:t>
            </a:r>
            <a:r>
              <a:rPr kumimoji="1" lang="ko-KR" altLang="en-US" dirty="0"/>
              <a:t> 이게 걸리네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FC3DB37A-72ED-4A4C-93E5-16F88BA7E6DD}"/>
              </a:ext>
            </a:extLst>
          </p:cNvPr>
          <p:cNvSpPr/>
          <p:nvPr/>
        </p:nvSpPr>
        <p:spPr>
          <a:xfrm>
            <a:off x="5473815" y="3766774"/>
            <a:ext cx="605817" cy="376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0..!!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8820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434011" y="249735"/>
            <a:ext cx="21371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spc="-150" dirty="0">
                <a:solidFill>
                  <a:srgbClr val="525252"/>
                </a:solidFill>
              </a:rPr>
              <a:t>GAN</a:t>
            </a:r>
            <a:r>
              <a:rPr lang="ko-KR" altLang="en-US" sz="3200" spc="-150" dirty="0">
                <a:solidFill>
                  <a:srgbClr val="525252"/>
                </a:solidFill>
              </a:rPr>
              <a:t> 의 특징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72085" y="248693"/>
            <a:ext cx="85724" cy="76944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55602" y="766048"/>
            <a:ext cx="46330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100" dirty="0"/>
              <a:t>경찰과 도둑으로 예를 들기도 하고</a:t>
            </a:r>
            <a:r>
              <a:rPr lang="en-US" altLang="ko-KR" sz="1100" dirty="0"/>
              <a:t>,</a:t>
            </a:r>
            <a:r>
              <a:rPr lang="ko-KR" altLang="en-US" sz="1100" dirty="0"/>
              <a:t> 감별사와 </a:t>
            </a:r>
            <a:r>
              <a:rPr lang="ko-KR" altLang="en-US" sz="1100" dirty="0" err="1"/>
              <a:t>위조범으로</a:t>
            </a:r>
            <a:r>
              <a:rPr lang="ko-KR" altLang="en-US" sz="1100" dirty="0"/>
              <a:t> 예를 들기도 합니다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11" name="TextBox 10"/>
          <p:cNvSpPr txBox="1"/>
          <p:nvPr/>
        </p:nvSpPr>
        <p:spPr>
          <a:xfrm>
            <a:off x="6186074" y="2072885"/>
            <a:ext cx="51288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400" dirty="0"/>
              <a:t>GAN</a:t>
            </a:r>
            <a:r>
              <a:rPr lang="ko-KR" altLang="en-US" sz="1400" dirty="0"/>
              <a:t>은 </a:t>
            </a:r>
            <a:r>
              <a:rPr lang="en-US" altLang="ko-KR" sz="1400" dirty="0"/>
              <a:t>2</a:t>
            </a:r>
            <a:r>
              <a:rPr lang="ko-KR" altLang="en-US" sz="1400" dirty="0"/>
              <a:t>개의 신경망으로 이루어져 있으며 그만큼 학습속도가 느립니다</a:t>
            </a:r>
            <a:r>
              <a:rPr lang="en-US" altLang="ko-KR" sz="1400" dirty="0"/>
              <a:t>.</a:t>
            </a:r>
          </a:p>
          <a:p>
            <a:pPr algn="just"/>
            <a:endParaRPr lang="en-US" altLang="ko-KR" sz="1400" dirty="0"/>
          </a:p>
          <a:p>
            <a:pPr algn="just"/>
            <a:r>
              <a:rPr lang="en-US" altLang="ko-KR" sz="1400" dirty="0"/>
              <a:t>Discriminator</a:t>
            </a:r>
            <a:r>
              <a:rPr lang="ko-KR" altLang="en-US" sz="1400" dirty="0"/>
              <a:t>의 </a:t>
            </a:r>
            <a:r>
              <a:rPr lang="en-US" altLang="ko-KR" sz="1400" dirty="0"/>
              <a:t>Error</a:t>
            </a:r>
            <a:r>
              <a:rPr lang="ko-KR" altLang="en-US" sz="1400" dirty="0"/>
              <a:t>가 낮아지면 </a:t>
            </a:r>
            <a:r>
              <a:rPr lang="en-US" altLang="ko-KR" sz="1400" dirty="0"/>
              <a:t>Generator</a:t>
            </a:r>
            <a:r>
              <a:rPr lang="ko-KR" altLang="en-US" sz="1400" dirty="0"/>
              <a:t>의 </a:t>
            </a:r>
            <a:r>
              <a:rPr lang="en-US" altLang="ko-KR" sz="1400" dirty="0"/>
              <a:t>Error</a:t>
            </a:r>
            <a:r>
              <a:rPr lang="ko-KR" altLang="en-US" sz="1400" dirty="0"/>
              <a:t>가 높아지고</a:t>
            </a:r>
            <a:r>
              <a:rPr lang="en-US" altLang="ko-KR" sz="1400" dirty="0"/>
              <a:t>,</a:t>
            </a:r>
          </a:p>
          <a:p>
            <a:pPr algn="just"/>
            <a:r>
              <a:rPr lang="en-US" altLang="ko-KR" sz="1400" dirty="0"/>
              <a:t>Generator </a:t>
            </a:r>
            <a:r>
              <a:rPr lang="ko-KR" altLang="en-US" sz="1400" dirty="0"/>
              <a:t>의 </a:t>
            </a:r>
            <a:r>
              <a:rPr lang="en-US" altLang="ko-KR" sz="1400" dirty="0"/>
              <a:t>Error</a:t>
            </a:r>
            <a:r>
              <a:rPr lang="ko-KR" altLang="en-US" sz="1400" dirty="0"/>
              <a:t>가 낮아지면 </a:t>
            </a:r>
            <a:r>
              <a:rPr lang="en-US" altLang="ko-KR" sz="1400" dirty="0"/>
              <a:t>Discriminator </a:t>
            </a:r>
            <a:r>
              <a:rPr lang="ko-KR" altLang="en-US" sz="1400" dirty="0"/>
              <a:t>의 </a:t>
            </a:r>
            <a:r>
              <a:rPr lang="en-US" altLang="ko-KR" sz="1400" dirty="0"/>
              <a:t>Error</a:t>
            </a:r>
            <a:r>
              <a:rPr lang="ko-KR" altLang="en-US" sz="1400" dirty="0"/>
              <a:t>가 높아집니다</a:t>
            </a:r>
            <a:r>
              <a:rPr lang="en-US" altLang="ko-KR" sz="1400" dirty="0"/>
              <a:t>.</a:t>
            </a:r>
          </a:p>
          <a:p>
            <a:pPr algn="just"/>
            <a:endParaRPr lang="en-US" altLang="ko-KR" sz="1400" dirty="0"/>
          </a:p>
          <a:p>
            <a:pPr algn="just"/>
            <a:r>
              <a:rPr lang="ko-KR" altLang="en-US" sz="1400" dirty="0"/>
              <a:t>그렇기에 학습이 원활히 잘 진행 되도 </a:t>
            </a:r>
            <a:r>
              <a:rPr lang="en-US" altLang="ko-KR" sz="1400" dirty="0"/>
              <a:t>loss</a:t>
            </a:r>
            <a:r>
              <a:rPr lang="ko-KR" altLang="en-US" sz="1400" dirty="0"/>
              <a:t>가 떨어지지 않고 두 모델이 균형 있게 유지 되는 것을 볼 수 있습니다</a:t>
            </a:r>
            <a:r>
              <a:rPr lang="en-US" altLang="ko-KR" sz="1400" dirty="0"/>
              <a:t>.</a:t>
            </a:r>
          </a:p>
          <a:p>
            <a:pPr algn="just"/>
            <a:endParaRPr lang="en-US" altLang="ko-KR" sz="1400" dirty="0"/>
          </a:p>
        </p:txBody>
      </p:sp>
      <p:cxnSp>
        <p:nvCxnSpPr>
          <p:cNvPr id="13" name="직선 연결선 12"/>
          <p:cNvCxnSpPr/>
          <p:nvPr/>
        </p:nvCxnSpPr>
        <p:spPr>
          <a:xfrm>
            <a:off x="10112734" y="1718546"/>
            <a:ext cx="1083365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399C69E1-CB40-B148-A5B7-C25E8A8969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102" y="2073968"/>
            <a:ext cx="5953972" cy="2991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999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17022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161154"/>
      </a:accent1>
      <a:accent2>
        <a:srgbClr val="F11524"/>
      </a:accent2>
      <a:accent3>
        <a:srgbClr val="62CEDB"/>
      </a:accent3>
      <a:accent4>
        <a:srgbClr val="A26E4C"/>
      </a:accent4>
      <a:accent5>
        <a:srgbClr val="ECC8C4"/>
      </a:accent5>
      <a:accent6>
        <a:srgbClr val="4F81BD"/>
      </a:accent6>
      <a:hlink>
        <a:srgbClr val="17365D"/>
      </a:hlink>
      <a:folHlink>
        <a:srgbClr val="17365D"/>
      </a:folHlink>
    </a:clrScheme>
    <a:fontScheme name="20160215">
      <a:majorFont>
        <a:latin typeface="Calibri Light"/>
        <a:ea typeface="나눔고딕 ExtraBold"/>
        <a:cs typeface=""/>
      </a:majorFont>
      <a:minorFont>
        <a:latin typeface="Calibri"/>
        <a:ea typeface="나눔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16389</TotalTime>
  <Words>668</Words>
  <Application>Microsoft Macintosh PowerPoint</Application>
  <PresentationFormat>와이드스크린</PresentationFormat>
  <Paragraphs>98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Calibri</vt:lpstr>
      <vt:lpstr>Arial</vt:lpstr>
      <vt:lpstr>맑은 고딕</vt:lpstr>
      <vt:lpstr>Calibri Light</vt:lpstr>
      <vt:lpstr>나눔바른펜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나영채</cp:lastModifiedBy>
  <cp:revision>189</cp:revision>
  <dcterms:created xsi:type="dcterms:W3CDTF">2015-01-21T11:35:38Z</dcterms:created>
  <dcterms:modified xsi:type="dcterms:W3CDTF">2019-09-22T18:22:52Z</dcterms:modified>
</cp:coreProperties>
</file>

<file path=docProps/thumbnail.jpeg>
</file>